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60" r:id="rId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8" d="100"/>
          <a:sy n="18" d="100"/>
        </p:scale>
        <p:origin x="28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64C4-AD5F-4E2E-8326-CCB6D08AE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2B5E3426-DDB3-4A2F-8E18-5AEF2268B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4FBD4806-57C1-4D03-8F0C-89E78A85A7BA}"/>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5" name="Footer Placeholder 4">
            <a:extLst>
              <a:ext uri="{FF2B5EF4-FFF2-40B4-BE49-F238E27FC236}">
                <a16:creationId xmlns:a16="http://schemas.microsoft.com/office/drawing/2014/main" id="{8A5ECDA7-7BC9-4F67-A0B6-21823AD27A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0D5682-4C3D-4074-B7B1-28E42AF6C53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0244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5A81-BCDE-4858-9066-1C588ACF57A6}"/>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522FF5E6-83FA-498B-8BBB-503FCB4B6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5E3F6F7-A9D2-43A0-80E8-8E8D1FFC3E40}"/>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5" name="Footer Placeholder 4">
            <a:extLst>
              <a:ext uri="{FF2B5EF4-FFF2-40B4-BE49-F238E27FC236}">
                <a16:creationId xmlns:a16="http://schemas.microsoft.com/office/drawing/2014/main" id="{8261C3BA-F8CB-45AF-8875-1299139864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F39AF2-63B5-4AA9-BDF9-D0BDABA3E4E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3109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6EC0B-9BC9-4BE8-B579-AC08D78077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3E3D4F26-4492-4BF5-889F-6EFB91F665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251B91A-974E-4206-BDB5-D1A775B132AE}"/>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5" name="Footer Placeholder 4">
            <a:extLst>
              <a:ext uri="{FF2B5EF4-FFF2-40B4-BE49-F238E27FC236}">
                <a16:creationId xmlns:a16="http://schemas.microsoft.com/office/drawing/2014/main" id="{FCA8DF41-36CE-49AB-9B6C-14C2BF7A10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11851B-B8E8-47A3-8C72-ECB08A17EF97}"/>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11860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E78D-D709-4FE5-AD2B-93C9503811E6}"/>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8B12EBE9-4357-46A7-9FEE-A01247CC92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FA4B7D9-39AF-48A2-B2CA-1CD04ACD55CC}"/>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5" name="Footer Placeholder 4">
            <a:extLst>
              <a:ext uri="{FF2B5EF4-FFF2-40B4-BE49-F238E27FC236}">
                <a16:creationId xmlns:a16="http://schemas.microsoft.com/office/drawing/2014/main" id="{DCC0812E-56FC-4B5B-AB6C-9C2A4D840A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E86ABB-95FF-4CCB-97E1-B8ABCAF670EA}"/>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66481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6101-0F7D-446A-AD7C-EFB5DAF4D3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B094E045-8B94-4601-AE4B-A0E4F3AE63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DEA295-B64B-4F22-8034-FBA544CD4993}"/>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5" name="Footer Placeholder 4">
            <a:extLst>
              <a:ext uri="{FF2B5EF4-FFF2-40B4-BE49-F238E27FC236}">
                <a16:creationId xmlns:a16="http://schemas.microsoft.com/office/drawing/2014/main" id="{E5687EA5-AE88-4821-8E86-784153E19F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058F4D-2E7A-484C-93CD-B79B7E1310C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445202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CCC2D-E424-4ABB-83D1-DF121350F6FD}"/>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620E2E8-6BD2-4D14-96A1-4C6EC328FE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35503C84-8DDC-4E5C-8527-2BACA0FEE38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19FC9941-D807-4539-80A1-BFDF12DC3B5C}"/>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6" name="Footer Placeholder 5">
            <a:extLst>
              <a:ext uri="{FF2B5EF4-FFF2-40B4-BE49-F238E27FC236}">
                <a16:creationId xmlns:a16="http://schemas.microsoft.com/office/drawing/2014/main" id="{867CEF27-B11F-4199-872C-7C13311A6C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1F5AA8-892F-4245-BADB-BF78613EC223}"/>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48751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594E-BC78-4386-85C4-F6229D6027A3}"/>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DA64A2B4-C861-4F39-9F52-028D6AEC7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C1D5521-0CC4-4A16-918F-115488E689D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33F75E0-BFE7-426B-AEBE-8E118F320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A131C50-16DB-4EF5-8485-BA68B0F2327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F471546B-9CED-4A94-9551-1440BE8C3D33}"/>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8" name="Footer Placeholder 7">
            <a:extLst>
              <a:ext uri="{FF2B5EF4-FFF2-40B4-BE49-F238E27FC236}">
                <a16:creationId xmlns:a16="http://schemas.microsoft.com/office/drawing/2014/main" id="{8A7433F5-BB36-4743-94FE-5508B9C4EB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6C0B228-FE93-40C9-847F-BD5D29914F69}"/>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18546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913E-2FE4-4F78-873D-F679821D036A}"/>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1A8142A9-2DDA-4DC7-A0F1-17492965A05C}"/>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4" name="Footer Placeholder 3">
            <a:extLst>
              <a:ext uri="{FF2B5EF4-FFF2-40B4-BE49-F238E27FC236}">
                <a16:creationId xmlns:a16="http://schemas.microsoft.com/office/drawing/2014/main" id="{2D5A09BC-9F5F-4E6E-AA35-DDB0AFACD54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5DA235-348D-4530-B501-DB90BF1843C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35045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F7957-60EE-4C12-87AA-A9E46CAC3BCD}"/>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3" name="Footer Placeholder 2">
            <a:extLst>
              <a:ext uri="{FF2B5EF4-FFF2-40B4-BE49-F238E27FC236}">
                <a16:creationId xmlns:a16="http://schemas.microsoft.com/office/drawing/2014/main" id="{EDDC555E-681C-4869-A953-EC72F8077B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9D0390-4A8B-4E69-ABEB-D40BB4E1019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0132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161E-5DFA-47D7-A0F4-8F9693DFD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5E5F25A4-C62B-42F9-B221-AAB30D4514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3B450D4-80C2-49DE-A3D0-74B420F1B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BDC697-CC80-4DE1-B917-6255BBC250F5}"/>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6" name="Footer Placeholder 5">
            <a:extLst>
              <a:ext uri="{FF2B5EF4-FFF2-40B4-BE49-F238E27FC236}">
                <a16:creationId xmlns:a16="http://schemas.microsoft.com/office/drawing/2014/main" id="{08261534-D2B8-4112-B100-3695B5C868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11ADB7-39CC-428F-B5C3-68C83B316F4B}"/>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7620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9306-57F8-4264-87C7-DDD7740DE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A9E0DB33-42FD-4A84-96DF-C357B43CE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5E5EC61F-F64B-417C-82A0-C5412A9AD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F0319A-A9A4-4AB2-896F-3232678E0F5D}"/>
              </a:ext>
            </a:extLst>
          </p:cNvPr>
          <p:cNvSpPr>
            <a:spLocks noGrp="1"/>
          </p:cNvSpPr>
          <p:nvPr>
            <p:ph type="dt" sz="half" idx="10"/>
          </p:nvPr>
        </p:nvSpPr>
        <p:spPr/>
        <p:txBody>
          <a:bodyPr/>
          <a:lstStyle/>
          <a:p>
            <a:fld id="{C764DE79-268F-4C1A-8933-263129D2AF90}" type="datetimeFigureOut">
              <a:rPr lang="en-US" smtClean="0"/>
              <a:t>1/1/2024</a:t>
            </a:fld>
            <a:endParaRPr lang="en-US" dirty="0"/>
          </a:p>
        </p:txBody>
      </p:sp>
      <p:sp>
        <p:nvSpPr>
          <p:cNvPr id="6" name="Footer Placeholder 5">
            <a:extLst>
              <a:ext uri="{FF2B5EF4-FFF2-40B4-BE49-F238E27FC236}">
                <a16:creationId xmlns:a16="http://schemas.microsoft.com/office/drawing/2014/main" id="{0299AC7A-771B-484C-8A12-7C36567BC6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C317FF-69A0-4A20-B46D-3553101057D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533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BA66EB-A44A-492E-BC51-C7864758B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00DDB1AE-C2D8-4C10-A96D-6E7F25D3B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D5875B0-CD61-4D72-9C41-CE032E3B7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1/1/2024</a:t>
            </a:fld>
            <a:endParaRPr lang="en-US" dirty="0"/>
          </a:p>
        </p:txBody>
      </p:sp>
      <p:sp>
        <p:nvSpPr>
          <p:cNvPr id="5" name="Footer Placeholder 4">
            <a:extLst>
              <a:ext uri="{FF2B5EF4-FFF2-40B4-BE49-F238E27FC236}">
                <a16:creationId xmlns:a16="http://schemas.microsoft.com/office/drawing/2014/main" id="{F28AC237-2FDA-43DB-AE8E-EFDEFA7741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6E1A0F-AB69-4A54-86CD-48C00FA673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3012230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9EB6E5-00C0-4BCD-B7B8-16446C7AC912}"/>
              </a:ext>
            </a:extLst>
          </p:cNvPr>
          <p:cNvPicPr>
            <a:picLocks noChangeAspect="1"/>
          </p:cNvPicPr>
          <p:nvPr/>
        </p:nvPicPr>
        <p:blipFill rotWithShape="1">
          <a:blip r:embed="rId2"/>
          <a:srcRect l="16310" r="19935"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7" name="Title 1">
            <a:extLst>
              <a:ext uri="{FF2B5EF4-FFF2-40B4-BE49-F238E27FC236}">
                <a16:creationId xmlns:a16="http://schemas.microsoft.com/office/drawing/2014/main" id="{CE3B0A2C-C03E-4DDA-BD56-62CA2C88346B}"/>
              </a:ext>
            </a:extLst>
          </p:cNvPr>
          <p:cNvSpPr>
            <a:spLocks noGrp="1"/>
          </p:cNvSpPr>
          <p:nvPr>
            <p:ph type="title"/>
          </p:nvPr>
        </p:nvSpPr>
        <p:spPr>
          <a:xfrm>
            <a:off x="227815" y="278514"/>
            <a:ext cx="10449660" cy="549375"/>
          </a:xfrm>
        </p:spPr>
        <p:txBody>
          <a:bodyPr>
            <a:normAutofit/>
          </a:bodyPr>
          <a:lstStyle/>
          <a:p>
            <a:r>
              <a:rPr lang="nb-NO" sz="2400" b="1" dirty="0">
                <a:latin typeface="+mn-lt"/>
              </a:rPr>
              <a:t>Forretningsorden – Årsmøte (Generalforsamling) i Sandnes IL</a:t>
            </a:r>
          </a:p>
        </p:txBody>
      </p:sp>
      <p:sp>
        <p:nvSpPr>
          <p:cNvPr id="8" name="TextBox 7">
            <a:extLst>
              <a:ext uri="{FF2B5EF4-FFF2-40B4-BE49-F238E27FC236}">
                <a16:creationId xmlns:a16="http://schemas.microsoft.com/office/drawing/2014/main" id="{F996AAA7-EE60-4064-8B08-2FF81D32CF0C}"/>
              </a:ext>
            </a:extLst>
          </p:cNvPr>
          <p:cNvSpPr txBox="1"/>
          <p:nvPr/>
        </p:nvSpPr>
        <p:spPr>
          <a:xfrm>
            <a:off x="227815" y="1196639"/>
            <a:ext cx="11736370" cy="5262979"/>
          </a:xfrm>
          <a:prstGeom prst="rect">
            <a:avLst/>
          </a:prstGeom>
          <a:noFill/>
        </p:spPr>
        <p:txBody>
          <a:bodyPr wrap="square" rtlCol="0">
            <a:spAutoFit/>
          </a:bodyPr>
          <a:lstStyle/>
          <a:p>
            <a:r>
              <a:rPr lang="nb-NO" sz="1600" dirty="0">
                <a:latin typeface="Arial" panose="020B0604020202020204" pitchFamily="34" charset="0"/>
                <a:cs typeface="Arial" panose="020B0604020202020204" pitchFamily="34" charset="0"/>
              </a:rPr>
              <a:t>Det refereres til gjeldende utgave av «LOVNORM FOR SANDNES IDRETTSLAG». Forretningsorden sier noe om hvordan Årsmøtet skal ledes og gjennomføres, eksempelvis hvordan forslag skal behandles og hvor lang taletid den enkelte har.</a:t>
            </a:r>
          </a:p>
          <a:p>
            <a:endParaRPr lang="nb-NO" sz="1600" dirty="0">
              <a:latin typeface="Arial" panose="020B0604020202020204" pitchFamily="34" charset="0"/>
              <a:cs typeface="Arial" panose="020B0604020202020204" pitchFamily="34" charset="0"/>
            </a:endParaRPr>
          </a:p>
          <a:p>
            <a:pPr marL="342900" indent="-342900">
              <a:buFont typeface="+mj-lt"/>
              <a:buAutoNum type="arabicPeriod"/>
            </a:pPr>
            <a:r>
              <a:rPr lang="nb-NO" sz="1600" dirty="0">
                <a:latin typeface="Arial" panose="020B0604020202020204" pitchFamily="34" charset="0"/>
                <a:cs typeface="Arial" panose="020B0604020202020204" pitchFamily="34" charset="0"/>
              </a:rPr>
              <a:t>Stemmeberettiget og valgbar er de som er fylt 15 år, vært medlem av idrettslaget i minst én måned og har oppfylt sine medlemsforpliktelser. Det samme gjelder dersom en person skal oppnevnes som representant til Årsmøte / Ting i overordnet organisasjonsledd. Ingen kan møte eller avgi stemme ved fullmakt.</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342900" indent="-342900">
              <a:buFont typeface="+mj-lt"/>
              <a:buAutoNum type="arabicPeriod"/>
            </a:pPr>
            <a:r>
              <a:rPr lang="nb-NO" sz="1600" dirty="0">
                <a:latin typeface="Arial" panose="020B0604020202020204" pitchFamily="34" charset="0"/>
                <a:cs typeface="Arial" panose="020B0604020202020204" pitchFamily="34" charset="0"/>
              </a:rPr>
              <a:t>Saker til behandling skal følge møtets saksliste (innkalling) for herved å være under møtets myndighet.</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342900" indent="-342900">
              <a:buFont typeface="+mj-lt"/>
              <a:buAutoNum type="arabicPeriod"/>
            </a:pPr>
            <a:r>
              <a:rPr lang="nb-NO" sz="1600" dirty="0">
                <a:latin typeface="Arial" panose="020B0604020202020204" pitchFamily="34" charset="0"/>
                <a:cs typeface="Arial" panose="020B0604020202020204" pitchFamily="34" charset="0"/>
              </a:rPr>
              <a:t>Ved innlegg eller replikk fra medlemmer skal dette skje ved henvendelse (håndsopprekning) til Ordstyrer. De taleberettigede møtedeltakerne gis ordet i den rekkefølgen de ber om det. Ingen har rett til å få ordet mer enn 2 ganger til samme punkt på dagsorden. Taletiden begrenses til 3 minutter første gang og 2 minutter andre gang. Innlegg kan ikke holdes til saker når disse har gått til avstemning.</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342900" indent="-342900">
              <a:buFont typeface="+mj-lt"/>
              <a:buAutoNum type="arabicPeriod"/>
            </a:pPr>
            <a:r>
              <a:rPr lang="nb-NO" sz="1600" dirty="0">
                <a:latin typeface="Arial" panose="020B0604020202020204" pitchFamily="34" charset="0"/>
                <a:cs typeface="Arial" panose="020B0604020202020204" pitchFamily="34" charset="0"/>
              </a:rPr>
              <a:t>Vedtak med avstemninger fattes ved håndsopprekning, eller skriftlig ved behov. Endringsforslag til vedtak kan framsettes under møtet og kun i forkant av en avstemning.</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342900" indent="-342900">
              <a:buFont typeface="+mj-lt"/>
              <a:buAutoNum type="arabicPeriod"/>
            </a:pPr>
            <a:r>
              <a:rPr lang="nb-NO" sz="1600" dirty="0">
                <a:latin typeface="Arial" panose="020B0604020202020204" pitchFamily="34" charset="0"/>
                <a:cs typeface="Arial" panose="020B0604020202020204" pitchFamily="34" charset="0"/>
              </a:rPr>
              <a:t>Vedtak avgjøres normalt med alminnelig flertall, så sant saken ikke treffer lover eller vedtekter og herav krever 2/3 flertall. Saken eller saksnummeret refereres og bankes. Vedtaket føres i møtereferat / protokoll.</a:t>
            </a:r>
            <a:br>
              <a:rPr lang="nb-NO" sz="1600" dirty="0">
                <a:latin typeface="Arial" panose="020B0604020202020204" pitchFamily="34" charset="0"/>
                <a:cs typeface="Arial" panose="020B0604020202020204" pitchFamily="34" charset="0"/>
              </a:rPr>
            </a:br>
            <a:endParaRPr lang="nb-NO" sz="1600" dirty="0">
              <a:latin typeface="Arial" panose="020B0604020202020204" pitchFamily="34" charset="0"/>
              <a:cs typeface="Arial" panose="020B0604020202020204" pitchFamily="34" charset="0"/>
            </a:endParaRPr>
          </a:p>
          <a:p>
            <a:pPr marL="342900" indent="-342900">
              <a:buFont typeface="+mj-lt"/>
              <a:buAutoNum type="arabicPeriod"/>
            </a:pPr>
            <a:r>
              <a:rPr lang="nb-NO" sz="1600" dirty="0">
                <a:latin typeface="Arial" panose="020B0604020202020204" pitchFamily="34" charset="0"/>
                <a:cs typeface="Arial" panose="020B0604020202020204" pitchFamily="34" charset="0"/>
              </a:rPr>
              <a:t>Årsmøtets referat / protokoll er offentlig i den grad Årsmøtet ikke vedtar noe annet.</a:t>
            </a:r>
          </a:p>
        </p:txBody>
      </p:sp>
    </p:spTree>
    <p:extLst>
      <p:ext uri="{BB962C8B-B14F-4D97-AF65-F5344CB8AC3E}">
        <p14:creationId xmlns:p14="http://schemas.microsoft.com/office/powerpoint/2010/main" val="35287660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TotalTime>
  <Words>270</Words>
  <Application>Microsoft Office PowerPoint</Application>
  <PresentationFormat>Widescreen</PresentationFormat>
  <Paragraphs>9</Paragraphs>
  <Slides>1</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Calibri Light</vt:lpstr>
      <vt:lpstr>Office Theme</vt:lpstr>
      <vt:lpstr>Forretningsorden – Årsmøte (Generalforsamling) i Sandnes 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SANDNES IDRETTSLAG - FRIIDRETT –  Styret og styrearbeid</dc:title>
  <dc:creator>Arne Lyngholm</dc:creator>
  <cp:lastModifiedBy>Gunbjørg Herveland</cp:lastModifiedBy>
  <cp:revision>157</cp:revision>
  <dcterms:created xsi:type="dcterms:W3CDTF">2019-03-19T20:15:52Z</dcterms:created>
  <dcterms:modified xsi:type="dcterms:W3CDTF">2024-01-01T20:04:16Z</dcterms:modified>
</cp:coreProperties>
</file>